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78" r:id="rId5"/>
    <p:sldId id="282" r:id="rId6"/>
    <p:sldId id="271" r:id="rId7"/>
    <p:sldId id="283" r:id="rId8"/>
    <p:sldId id="284" r:id="rId9"/>
    <p:sldId id="285" r:id="rId10"/>
    <p:sldId id="293" r:id="rId11"/>
    <p:sldId id="286" r:id="rId12"/>
    <p:sldId id="288" r:id="rId13"/>
    <p:sldId id="287" r:id="rId14"/>
    <p:sldId id="290" r:id="rId15"/>
    <p:sldId id="289" r:id="rId16"/>
    <p:sldId id="294" r:id="rId17"/>
    <p:sldId id="291" r:id="rId18"/>
    <p:sldId id="292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1581" autoAdjust="0"/>
  </p:normalViewPr>
  <p:slideViewPr>
    <p:cSldViewPr snapToGrid="0">
      <p:cViewPr varScale="1">
        <p:scale>
          <a:sx n="153" d="100"/>
          <a:sy n="153" d="100"/>
        </p:scale>
        <p:origin x="448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82" d="100"/>
          <a:sy n="82" d="100"/>
        </p:scale>
        <p:origin x="39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BC1A1616-714D-4ADA-BBBA-B34ABEEC5283}" type="datetime1">
              <a:rPr lang="ru-RU" smtClean="0"/>
              <a:t>23.02.2026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CFA70580-B89C-4157-871D-6B9318EE5F5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A8D124BC-5E8F-4686-A3D0-46BF78A79F81}" type="datetime1">
              <a:rPr lang="ru-RU" smtClean="0"/>
              <a:pPr/>
              <a:t>23.02.2026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7AF00E9-A49D-4007-B3B9-A3783809E50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1674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159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6108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583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4270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969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4709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E7AF00E9-A49D-4007-B3B9-A3783809E50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28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ru-RU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86820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Полилиния: Фигура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5" name="Полилиния: Фигура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>
              <a:defRPr lang="ru-RU" sz="1800">
                <a:solidFill>
                  <a:schemeClr val="tx1"/>
                </a:solidFill>
              </a:defRPr>
            </a:lvl2pPr>
            <a:lvl3pPr>
              <a:defRPr lang="ru-RU" sz="1800">
                <a:solidFill>
                  <a:schemeClr val="tx1"/>
                </a:solidFill>
              </a:defRPr>
            </a:lvl3pPr>
            <a:lvl4pPr>
              <a:defRPr lang="ru-RU" sz="1800">
                <a:solidFill>
                  <a:schemeClr val="tx1"/>
                </a:solidFill>
              </a:defRPr>
            </a:lvl4pPr>
            <a:lvl5pPr>
              <a:defRPr lang="ru-RU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>
              <a:defRPr lang="ru-RU" sz="1800">
                <a:solidFill>
                  <a:schemeClr val="tx1"/>
                </a:solidFill>
              </a:defRPr>
            </a:lvl2pPr>
            <a:lvl3pPr>
              <a:defRPr lang="ru-RU" sz="1800">
                <a:solidFill>
                  <a:schemeClr val="tx1"/>
                </a:solidFill>
              </a:defRPr>
            </a:lvl3pPr>
            <a:lvl4pPr>
              <a:defRPr lang="ru-RU" sz="1800">
                <a:solidFill>
                  <a:schemeClr val="tx1"/>
                </a:solidFill>
              </a:defRPr>
            </a:lvl4pPr>
            <a:lvl5pPr>
              <a:defRPr lang="ru-RU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BA1B0FB-D917-4C8C-928F-313BD683BF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rtlCol="0" anchor="t" anchorCtr="0">
            <a:no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>
              <a:defRPr lang="ru-RU" sz="1800">
                <a:solidFill>
                  <a:schemeClr val="tx1"/>
                </a:solidFill>
              </a:defRPr>
            </a:lvl2pPr>
            <a:lvl3pPr>
              <a:defRPr lang="ru-RU" sz="1800">
                <a:solidFill>
                  <a:schemeClr val="tx1"/>
                </a:solidFill>
              </a:defRPr>
            </a:lvl3pPr>
            <a:lvl4pPr>
              <a:defRPr lang="ru-RU" sz="1800">
                <a:solidFill>
                  <a:schemeClr val="tx1"/>
                </a:solidFill>
              </a:defRPr>
            </a:lvl4pPr>
            <a:lvl5pPr>
              <a:defRPr lang="ru-RU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0879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ru-RU" sz="5400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lang="ru-RU"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lang="ru-RU"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lang="ru-RU"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lang="ru-RU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Полилиния: фигура 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" name="Дата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BA1B0FB-D917-4C8C-928F-313BD683BF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rmAutofit/>
          </a:bodyPr>
          <a:lstStyle>
            <a:lvl1pPr algn="l">
              <a:lnSpc>
                <a:spcPct val="100000"/>
              </a:lnSpc>
              <a:defRPr lang="ru-RU" sz="6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ru-RU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Подзаголовок слайда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BA1B0FB-D917-4C8C-928F-313BD683BF39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: Фигура 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rtlCol="0" anchor="b">
            <a:norm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22" name="Объект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>
              <a:defRPr lang="ru-RU" sz="1200">
                <a:solidFill>
                  <a:schemeClr val="tx1"/>
                </a:solidFill>
              </a:defRPr>
            </a:lvl2pPr>
            <a:lvl3pPr>
              <a:defRPr lang="ru-RU" sz="1200">
                <a:solidFill>
                  <a:schemeClr val="tx1"/>
                </a:solidFill>
              </a:defRPr>
            </a:lvl3pPr>
            <a:lvl4pPr>
              <a:defRPr lang="ru-RU" sz="1200">
                <a:solidFill>
                  <a:schemeClr val="tx1"/>
                </a:solidFill>
              </a:defRPr>
            </a:lvl4pPr>
            <a:lvl5pPr>
              <a:defRPr lang="ru-RU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BA1B0FB-D917-4C8C-928F-313BD683BF39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" name="Полилиния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1" name="Овал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Полилиния: фигура 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Полилиния: фигура 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Полилиния: Фигура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rtlCol="0" anchor="ctr">
            <a:noAutofit/>
          </a:bodyPr>
          <a:lstStyle>
            <a:lvl1pPr algn="l">
              <a:defRPr lang="ru-RU" sz="5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89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rtlCol="0" anchor="b">
            <a:noAutofit/>
          </a:bodyPr>
          <a:lstStyle>
            <a:lvl1pPr algn="l"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 rtlCol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lang="ru-RU" sz="2400">
                <a:solidFill>
                  <a:schemeClr val="tx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Полилиния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Полилиния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3" name="Полилиния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lang="ru-RU" sz="18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0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Полилиния: фигура 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Полилиния: фигура 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Полилиния: Фигура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ru-RU" sz="4000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 rtlCol="0">
            <a:normAutofit/>
          </a:bodyPr>
          <a:lstStyle>
            <a:lvl1pPr>
              <a:defRPr lang="ru-RU" sz="1800">
                <a:solidFill>
                  <a:schemeClr val="tx1"/>
                </a:solidFill>
              </a:defRPr>
            </a:lvl1pPr>
            <a:lvl2pPr>
              <a:defRPr lang="ru-RU" sz="1200">
                <a:solidFill>
                  <a:schemeClr val="tx1"/>
                </a:solidFill>
              </a:defRPr>
            </a:lvl2pPr>
            <a:lvl3pPr>
              <a:defRPr lang="ru-RU" sz="1200">
                <a:solidFill>
                  <a:schemeClr val="tx1"/>
                </a:solidFill>
              </a:defRPr>
            </a:lvl3pPr>
            <a:lvl4pPr>
              <a:defRPr lang="ru-RU" sz="1200">
                <a:solidFill>
                  <a:schemeClr val="tx1"/>
                </a:solidFill>
              </a:defRPr>
            </a:lvl4pPr>
            <a:lvl5pPr>
              <a:defRPr lang="ru-RU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BA1B0FB-D917-4C8C-928F-313BD683BF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99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rtlCol="0" anchor="b">
            <a:noAutofit/>
          </a:bodyPr>
          <a:lstStyle>
            <a:lvl1pPr algn="ctr">
              <a:defRPr lang="ru-RU" sz="54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1800">
                <a:solidFill>
                  <a:schemeClr val="tx1"/>
                </a:solidFill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5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ru-RU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ru-RU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ru-RU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ru-RU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lang="ru-RU"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lang="ru-RU"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lang="ru-RU"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lang="ru-RU" sz="18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BA1B0FB-D917-4C8C-928F-313BD683BF3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611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rtlCol="0" anchor="b" anchorCtr="0">
            <a:noAutofit/>
          </a:bodyPr>
          <a:lstStyle>
            <a:lvl1pPr algn="r"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 rtlCol="0">
            <a:normAutofit/>
          </a:bodyPr>
          <a:lstStyle>
            <a:lvl1pPr marL="0" indent="0" algn="r">
              <a:buNone/>
              <a:defRPr lang="ru-RU" sz="1800">
                <a:solidFill>
                  <a:schemeClr val="tx1"/>
                </a:solidFill>
              </a:defRPr>
            </a:lvl1pPr>
            <a:lvl2pPr algn="r">
              <a:defRPr lang="ru-RU" sz="1200">
                <a:solidFill>
                  <a:schemeClr val="tx1"/>
                </a:solidFill>
              </a:defRPr>
            </a:lvl2pPr>
            <a:lvl3pPr algn="r">
              <a:defRPr lang="ru-RU" sz="1200">
                <a:solidFill>
                  <a:schemeClr val="tx1"/>
                </a:solidFill>
              </a:defRPr>
            </a:lvl3pPr>
            <a:lvl4pPr algn="r">
              <a:defRPr lang="ru-RU" sz="1200">
                <a:solidFill>
                  <a:schemeClr val="tx1"/>
                </a:solidFill>
              </a:defRPr>
            </a:lvl4pPr>
            <a:lvl5pPr algn="r">
              <a:defRPr lang="ru-RU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Полилиния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1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имое +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rtlCol="0" anchor="t" anchorCtr="0">
            <a:noAutofit/>
          </a:bodyPr>
          <a:lstStyle>
            <a:lvl1pPr>
              <a:defRPr lang="ru-RU" sz="40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>
              <a:defRPr lang="ru-RU" sz="1200">
                <a:solidFill>
                  <a:schemeClr val="tx1"/>
                </a:solidFill>
              </a:defRPr>
            </a:lvl2pPr>
            <a:lvl3pPr>
              <a:defRPr lang="ru-RU" sz="1200">
                <a:solidFill>
                  <a:schemeClr val="tx1"/>
                </a:solidFill>
              </a:defRPr>
            </a:lvl3pPr>
            <a:lvl4pPr>
              <a:defRPr lang="ru-RU" sz="1200">
                <a:solidFill>
                  <a:schemeClr val="tx1"/>
                </a:solidFill>
              </a:defRPr>
            </a:lvl4pPr>
            <a:lvl5pPr>
              <a:defRPr lang="ru-RU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 rtlCol="0">
            <a:normAutofit/>
          </a:bodyPr>
          <a:lstStyle>
            <a:lvl1pPr>
              <a:defRPr lang="ru-RU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20ГГ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908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defPPr>
              <a:defRPr lang="ru-RU"/>
            </a:defPPr>
          </a:lstStyle>
          <a:p>
            <a:pPr lvl="0" rtl="0">
              <a:lnSpc>
                <a:spcPct val="100000"/>
              </a:lnSpc>
            </a:pPr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ru-RU" sz="100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/>
              <a:t>20ГГ</a:t>
            </a:r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ru-RU" sz="100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ru-RU" sz="1000">
                <a:solidFill>
                  <a:schemeClr val="tx1">
                    <a:alpha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BA1B0FB-D917-4C8C-928F-313BD683BF39}" type="slidenum">
              <a:rPr lang="ru-RU" smtClean="0"/>
              <a:pPr/>
              <a:t>‹#›</a:t>
            </a:fld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7" r:id="rId4"/>
    <p:sldLayoutId id="2147483703" r:id="rId5"/>
    <p:sldLayoutId id="2147483698" r:id="rId6"/>
    <p:sldLayoutId id="2147483704" r:id="rId7"/>
    <p:sldLayoutId id="2147483699" r:id="rId8"/>
    <p:sldLayoutId id="2147483700" r:id="rId9"/>
    <p:sldLayoutId id="2147483688" r:id="rId10"/>
    <p:sldLayoutId id="2147483701" r:id="rId11"/>
    <p:sldLayoutId id="2147483686" r:id="rId12"/>
    <p:sldLayoutId id="214748368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ru-RU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ru-RU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ru-RU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lang="ru-RU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disk.yandex.ru/i/dgs2dP-XnfjGSw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disk.yandex.ru/i/KrElrjvzCOmklQ" TargetMode="Externa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89" y="4872283"/>
            <a:ext cx="5700769" cy="1522808"/>
          </a:xfrm>
          <a:noFill/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Ученицы 9А класса </a:t>
            </a:r>
            <a:b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Школы №282 </a:t>
            </a:r>
            <a:b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г.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Санкт-Петербурга </a:t>
            </a:r>
            <a:b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Ковалевой Алисы Ивановны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89F6F-5C83-7820-45E6-EF938E811A29}"/>
              </a:ext>
            </a:extLst>
          </p:cNvPr>
          <p:cNvSpPr txBox="1"/>
          <p:nvPr/>
        </p:nvSpPr>
        <p:spPr>
          <a:xfrm>
            <a:off x="5952216" y="313957"/>
            <a:ext cx="612608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Международный конкурс </a:t>
            </a:r>
          </a:p>
          <a:p>
            <a:r>
              <a:rPr lang="ru-RU" sz="170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научно-технологических проектов для обучающихся 7–11 классов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23BCF-937C-835B-27F8-BB48A3891083}"/>
              </a:ext>
            </a:extLst>
          </p:cNvPr>
          <p:cNvSpPr txBox="1"/>
          <p:nvPr/>
        </p:nvSpPr>
        <p:spPr>
          <a:xfrm>
            <a:off x="5952216" y="1264643"/>
            <a:ext cx="559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ru-RU"/>
            </a:defPPr>
            <a:lvl1pPr>
              <a:defRPr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r>
              <a:rPr lang="ru-RU" sz="3600" dirty="0"/>
              <a:t>«</a:t>
            </a:r>
            <a:r>
              <a:rPr lang="ru-RU" sz="3200" dirty="0"/>
              <a:t>Большие</a:t>
            </a:r>
            <a:r>
              <a:rPr lang="ru-RU" sz="3600" dirty="0"/>
              <a:t> вызовы»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FF6F8-8AA4-7483-B05D-FF73E1B3DAC8}"/>
              </a:ext>
            </a:extLst>
          </p:cNvPr>
          <p:cNvSpPr txBox="1"/>
          <p:nvPr/>
        </p:nvSpPr>
        <p:spPr>
          <a:xfrm>
            <a:off x="5952217" y="1980267"/>
            <a:ext cx="612608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Проект по направлениям:</a:t>
            </a:r>
            <a:b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«Транспортно-логистические системы, морские, авиационные и беспилотные технологии»,</a:t>
            </a:r>
            <a:r>
              <a:rPr lang="ru-RU" sz="1700" dirty="0"/>
              <a:t> «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Большие данные, искусственный интеллект, автоматизированные системы и информационная безопасность»</a:t>
            </a:r>
          </a:p>
          <a:p>
            <a:endParaRPr lang="ru-RU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На тему: «Разработка мобильного робота с элементами искусственного интеллекта и удаленным веб-управлением»</a:t>
            </a:r>
          </a:p>
          <a:p>
            <a:br>
              <a:rPr lang="ru-RU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dirty="0"/>
          </a:p>
        </p:txBody>
      </p:sp>
      <p:pic>
        <p:nvPicPr>
          <p:cNvPr id="15" name="Рисунок 14" descr="Сеть крупным планом">
            <a:extLst>
              <a:ext uri="{FF2B5EF4-FFF2-40B4-BE49-F238E27FC236}">
                <a16:creationId xmlns:a16="http://schemas.microsoft.com/office/drawing/2014/main" id="{9FED8D52-EE72-8208-7DE8-92F83107A0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52586" y="0"/>
            <a:ext cx="6004802" cy="6857999"/>
          </a:xfrm>
          <a:effectLst>
            <a:softEdge rad="63500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A31EAA8-8328-989E-BFB7-CE3A4C5B2C8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2499084" cy="8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89" y="516910"/>
            <a:ext cx="6470570" cy="133200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600" dirty="0"/>
              <a:t>Компьютерное зрение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9FC5E2-8674-F18E-EA79-B20752B479C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41889" y="1388721"/>
            <a:ext cx="7930611" cy="472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В отличие от простых роботов, которые ездят вслепую по таймерам, мой бот использует систему технического зрения (Computer Vision).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Алгоритм математически вычисляет центр </a:t>
            </a:r>
            <a:r>
              <a:rPr lang="ru-RU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ArUco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-маркера в кадре и использует П-регулятор (Пропорциональный регулятор) для корректировки траектории. Чем сильнее маркер отклоняется от центра камеры, тем больше разность скоростей подается на левое и правое колесо, заставляя робота плавно подруливать к цели.</a:t>
            </a: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Кроме того, для удобства пользователя, было реализовано  веб-приложение с возможностью перевода бота в режим прямого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FPV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контроля.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6E0DD9-6C9F-81FB-9F3C-EA30093E7E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662709" y="221968"/>
            <a:ext cx="3612712" cy="316877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7693E3-304A-8D12-66B1-50B7C21308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4676" y="3503207"/>
            <a:ext cx="3307324" cy="316316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84" y="445941"/>
            <a:ext cx="7958072" cy="916036"/>
          </a:xfrm>
          <a:noFill/>
        </p:spPr>
        <p:txBody>
          <a:bodyPr lIns="0"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600" dirty="0"/>
              <a:t>Веб-интерфейс и система управления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650107-DE2A-E55A-BD67-59BFA10E6D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1057" y="0"/>
            <a:ext cx="3660943" cy="358437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8F0D1B67-04B4-D6D0-CB3B-9913CC3FB81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90985" y="1179096"/>
            <a:ext cx="795807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При создании интерфейса я руководствовалась следующими принципами: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Кроссплатформенность и автономность: Управление реализовано через легковесное веб-приложение на базе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Асинхронный обмен данными: Отправка команд моторам и переключение режимов (Ручной/Авто) происходят в фоновом режиме через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Fetch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Телеметрия и FPV-поток: На панель в реальном времени выводится видеопоток с камеры и необходимые показател</a:t>
            </a:r>
            <a:r>
              <a:rPr lang="ru-RU" alt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и: 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температура CPU.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Сенсорная оптимизация: Стандартные клики мыши заменены на прямую обработку касаний экрана.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4152B-9B80-49A7-03D7-2C3366BC74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354" y="3584376"/>
            <a:ext cx="3631669" cy="326223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358282"/>
            <a:ext cx="11090275" cy="1237360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r>
              <a:rPr lang="ru-RU" sz="3600" dirty="0"/>
              <a:t>Демонстрация работы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220" y="1106583"/>
            <a:ext cx="7675656" cy="4530852"/>
          </a:xfrm>
          <a:noFill/>
        </p:spPr>
        <p:txBody>
          <a:bodyPr vert="horz" lIns="0" tIns="0" rIns="91440" bIns="45720" rtlCol="0" anchor="t">
            <a:normAutofit fontScale="25000" lnSpcReduction="20000"/>
          </a:bodyPr>
          <a:lstStyle>
            <a:defPPr>
              <a:defRPr lang="ru-RU"/>
            </a:defPPr>
          </a:lstStyle>
          <a:p>
            <a:r>
              <a:rPr lang="ru-RU" sz="6800" dirty="0"/>
              <a:t>	</a:t>
            </a:r>
            <a:r>
              <a:rPr lang="ru-RU" sz="6800" dirty="0">
                <a:latin typeface="Courier New" panose="02070309020205020404" pitchFamily="49" charset="0"/>
                <a:cs typeface="Courier New" panose="02070309020205020404" pitchFamily="49" charset="0"/>
              </a:rPr>
              <a:t>На слайдах продемонстрирован принцип работы робота. Зеленая рамка подтверждает успешную детекцию и расчет координат в реальном времени.  Далее робот начинает движение, следуя за меткой.</a:t>
            </a:r>
          </a:p>
          <a:p>
            <a:r>
              <a:rPr lang="ru-RU" sz="6800" dirty="0">
                <a:latin typeface="Courier New" panose="02070309020205020404" pitchFamily="49" charset="0"/>
                <a:cs typeface="Courier New" panose="02070309020205020404" pitchFamily="49" charset="0"/>
              </a:rPr>
              <a:t>	При движении робот анализирует ширину маркера в пикселях: если она превышает 180 единиц, объект находится слишком близко, и колеса останавливаются. Если снова отдалить метку, робот начинает следовать за ней.</a:t>
            </a:r>
          </a:p>
          <a:p>
            <a:r>
              <a:rPr lang="ru-RU" sz="6800" dirty="0">
                <a:latin typeface="Courier New" panose="02070309020205020404" pitchFamily="49" charset="0"/>
                <a:cs typeface="Courier New" panose="02070309020205020404" pitchFamily="49" charset="0"/>
              </a:rPr>
              <a:t>	При необходимости действия робота отслеживаются через веб-приложение.  Непосредственно в веб-приложении реализована функция перевода робота на прямой контроль</a:t>
            </a:r>
          </a:p>
          <a:p>
            <a:r>
              <a:rPr lang="ru-RU" sz="6800" dirty="0">
                <a:latin typeface="Courier New" panose="02070309020205020404" pitchFamily="49" charset="0"/>
                <a:cs typeface="Courier New" panose="02070309020205020404" pitchFamily="49" charset="0"/>
              </a:rPr>
              <a:t>	В режиме прямого контроля реализовано управление роботом прямо через браузер компьютера или телефона.</a:t>
            </a:r>
          </a:p>
          <a:p>
            <a:r>
              <a:rPr lang="ru-RU" sz="6800" dirty="0">
                <a:latin typeface="Courier New" panose="02070309020205020404" pitchFamily="49" charset="0"/>
                <a:cs typeface="Courier New" panose="02070309020205020404" pitchFamily="49" charset="0"/>
              </a:rPr>
              <a:t>	По приложенным ссылкам и </a:t>
            </a:r>
            <a:r>
              <a:rPr lang="en-US" sz="6800" dirty="0">
                <a:latin typeface="Courier New" panose="02070309020205020404" pitchFamily="49" charset="0"/>
                <a:cs typeface="Courier New" panose="02070309020205020404" pitchFamily="49" charset="0"/>
              </a:rPr>
              <a:t>QR</a:t>
            </a:r>
            <a:r>
              <a:rPr lang="ru-RU" sz="6800" dirty="0">
                <a:latin typeface="Courier New" panose="02070309020205020404" pitchFamily="49" charset="0"/>
                <a:cs typeface="Courier New" panose="02070309020205020404" pitchFamily="49" charset="0"/>
              </a:rPr>
              <a:t>-коду продемонстрированы вышеперечисленные режимы работы моего бота.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CCCA0-5A62-196F-120D-B8DE684C575B}"/>
              </a:ext>
            </a:extLst>
          </p:cNvPr>
          <p:cNvSpPr txBox="1"/>
          <p:nvPr/>
        </p:nvSpPr>
        <p:spPr>
          <a:xfrm>
            <a:off x="390166" y="5875306"/>
            <a:ext cx="53111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Ссылки на видео демонстрацию: </a:t>
            </a:r>
          </a:p>
          <a:p>
            <a:r>
              <a:rPr lang="en-US" sz="1200" i="1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https://disk.yandex.ru/i/8JQ_mCUT42CxUg</a:t>
            </a:r>
            <a:endParaRPr lang="ru-RU" sz="1200" i="1" dirty="0">
              <a:solidFill>
                <a:schemeClr val="tx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200" i="1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https://disk.yandex.ru/i/dgs2dP-XnfjGSw</a:t>
            </a:r>
            <a:endParaRPr lang="ru-RU" sz="1200" i="1" dirty="0">
              <a:solidFill>
                <a:schemeClr val="tx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i="1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https://disk.yandex.ru/i/KrElrjvzCOmklQ</a:t>
            </a:r>
            <a:r>
              <a:rPr lang="ru-RU" sz="1200" i="1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i="1" dirty="0">
              <a:solidFill>
                <a:srgbClr val="0070C0"/>
              </a:solidFill>
            </a:endParaRPr>
          </a:p>
          <a:p>
            <a:r>
              <a:rPr lang="ru-RU" i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A0A99D-DE30-741A-0670-D0DCE38547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352" y="126412"/>
            <a:ext cx="1866960" cy="207308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E51D0D-9219-95AD-EC08-53F4775463F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351" y="2212550"/>
            <a:ext cx="1866961" cy="183262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598A35-72C1-31EF-CE2E-30C75FB0CF9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312" y="2109760"/>
            <a:ext cx="1866961" cy="193792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97AC8BD-C808-746A-013D-47FA006992E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9470" y="0"/>
            <a:ext cx="2042530" cy="207308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25F5D1-5380-A7E0-4A90-F36F74B3D85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312" y="4581122"/>
            <a:ext cx="1747676" cy="1761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9E6E57-5EE5-0EB1-F466-DABE01288C98}"/>
              </a:ext>
            </a:extLst>
          </p:cNvPr>
          <p:cNvSpPr txBox="1"/>
          <p:nvPr/>
        </p:nvSpPr>
        <p:spPr>
          <a:xfrm>
            <a:off x="9950211" y="6429303"/>
            <a:ext cx="329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-код с демонстрацией</a:t>
            </a:r>
          </a:p>
        </p:txBody>
      </p:sp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" name="Полилиния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94" y="-1558"/>
            <a:ext cx="6822831" cy="967234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Стратегии применения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217CE02-876C-7E1A-1F60-3C2BA2C1797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98375" y="1427490"/>
            <a:ext cx="7517941" cy="481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Мой робот — это масштабируемый прототип автономной транспортной платформы (AGV) для закрытых помещений. 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Использование компьютерного зрения и системы </a:t>
            </a:r>
            <a:r>
              <a:rPr lang="ru-RU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ArUco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-маркеров решает проблему отсутствия GPS на крупных складах маркетплейсов, позволяя роботу ориентироваться с высокой точностью без применения дорогостоящих лазерных </a:t>
            </a:r>
            <a:r>
              <a:rPr lang="ru-RU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лидаров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В реальном секторе эта технология готова к внедрению для создания парка умных тележек, автономно перевозящих грузы и безопасно работающих рядом с людьми.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Система удаленного управления посредством веб приложения позволяет расширить сферу применения данной технологии с отслеживанием в реальном времени перемещений роботов.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7E6BA31-CCC2-A7C4-A691-84F7CF8CF2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211" y="0"/>
            <a:ext cx="3670789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833FD0-71A1-2D0F-D539-397EDF617B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211" y="3487235"/>
            <a:ext cx="3604384" cy="3370766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3907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668" y="421688"/>
            <a:ext cx="8159984" cy="1186560"/>
          </a:xfrm>
          <a:noFill/>
        </p:spPr>
        <p:txBody>
          <a:bodyPr rtlCol="0" anchor="t"/>
          <a:lstStyle>
            <a:defPPr>
              <a:defRPr lang="ru-RU"/>
            </a:defPPr>
          </a:lstStyle>
          <a:p>
            <a:r>
              <a:rPr lang="ru-RU" sz="3600" dirty="0"/>
              <a:t>Итоги и перспективы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8716D-A4B3-2C16-719F-D4EA98D2F95A}"/>
              </a:ext>
            </a:extLst>
          </p:cNvPr>
          <p:cNvSpPr txBox="1"/>
          <p:nvPr/>
        </p:nvSpPr>
        <p:spPr>
          <a:xfrm>
            <a:off x="665371" y="1056116"/>
            <a:ext cx="767152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	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Проект успешно прошел испытания.  В будущем я хотела бы внедрить ряд улучшений:</a:t>
            </a:r>
          </a:p>
          <a:p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Прежде всего, планирую заменить драйвер мотора на более экономичный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DRV8833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 добавить плату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BMS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и датчики заряда батареи для полной автономности системы.  Также можно реализовать ультразвуковой датчик для предотвращения столкновений.</a:t>
            </a:r>
          </a:p>
          <a:p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E1D64E-4792-7E13-09EA-B282891BB8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9912" y="4175805"/>
            <a:ext cx="3682924" cy="256956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FBA70B-ED7E-45F4-8D93-BBF081638F50}"/>
              </a:ext>
            </a:extLst>
          </p:cNvPr>
          <p:cNvSpPr txBox="1"/>
          <p:nvPr/>
        </p:nvSpPr>
        <p:spPr>
          <a:xfrm>
            <a:off x="772668" y="4337024"/>
            <a:ext cx="74569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	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Медицина и сфера услуг: Роботы-ассистенты, работающие в стерильных зонах (перевозка материалов и медикаментов за врачом, «умные» тележки).</a:t>
            </a:r>
          </a:p>
          <a:p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Беспилотная авиация: Высокоточная автоматическая посадка дронов на заданные платформы.</a:t>
            </a:r>
          </a:p>
          <a:p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Промышленность: Синхронизация роботов на конвейере со сборкой движущихся деталей.</a:t>
            </a:r>
          </a:p>
        </p:txBody>
      </p:sp>
      <p:pic>
        <p:nvPicPr>
          <p:cNvPr id="4" name="Picture 20" descr="a yellow and black robot with a camera on its head">
            <a:extLst>
              <a:ext uri="{FF2B5EF4-FFF2-40B4-BE49-F238E27FC236}">
                <a16:creationId xmlns:a16="http://schemas.microsoft.com/office/drawing/2014/main" id="{2D3B0541-89E3-88E4-78A5-CD855807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5824" y="288036"/>
            <a:ext cx="3143250" cy="378951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E9D4D-1B7F-FB84-474E-F3D80259800D}"/>
              </a:ext>
            </a:extLst>
          </p:cNvPr>
          <p:cNvSpPr txBox="1"/>
          <p:nvPr/>
        </p:nvSpPr>
        <p:spPr>
          <a:xfrm>
            <a:off x="658658" y="3098587"/>
            <a:ext cx="78934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+mj-lt"/>
              </a:rPr>
              <a:t>Дополнительные варианты применения данной технологии:</a:t>
            </a:r>
          </a:p>
        </p:txBody>
      </p:sp>
    </p:spTree>
    <p:extLst>
      <p:ext uri="{BB962C8B-B14F-4D97-AF65-F5344CB8AC3E}">
        <p14:creationId xmlns:p14="http://schemas.microsoft.com/office/powerpoint/2010/main" val="84946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88" y="1174045"/>
            <a:ext cx="4974763" cy="1271251"/>
          </a:xfrm>
          <a:noFill/>
        </p:spPr>
        <p:txBody>
          <a:bodyPr rtlCol="0" anchor="b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sz="3600" dirty="0"/>
              <a:t>Спасибо за внимание.</a:t>
            </a:r>
            <a:br>
              <a:rPr lang="ru-RU" sz="3600" dirty="0"/>
            </a:br>
            <a:br>
              <a:rPr lang="ru-RU" sz="3600" dirty="0"/>
            </a:br>
            <a:endParaRPr lang="ru-RU" sz="2400" dirty="0"/>
          </a:p>
        </p:txBody>
      </p:sp>
      <p:pic>
        <p:nvPicPr>
          <p:cNvPr id="25" name="Рисунок 24" descr="Сеть крупным планом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5340" y="-8656"/>
            <a:ext cx="6436659" cy="6866655"/>
          </a:xfrm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F0950-0B94-9971-262E-9F922DB0BC41}"/>
              </a:ext>
            </a:extLst>
          </p:cNvPr>
          <p:cNvSpPr txBox="1"/>
          <p:nvPr/>
        </p:nvSpPr>
        <p:spPr>
          <a:xfrm>
            <a:off x="447388" y="2584192"/>
            <a:ext cx="49747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Исходный код, видео работы и вся документация проекта доступны в моем репозитории на </a:t>
            </a:r>
            <a:r>
              <a:rPr lang="ru-R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по ссылке:</a:t>
            </a:r>
          </a:p>
          <a:p>
            <a:b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https://github.com/ezicvtumane/pi-smart-follower.git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54" y="625304"/>
            <a:ext cx="7276401" cy="1052268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3600" dirty="0"/>
              <a:t>Вступление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0570" y="1504188"/>
            <a:ext cx="7376985" cy="4536484"/>
          </a:xfrm>
        </p:spPr>
        <p:txBody>
          <a:bodyPr rtlCol="0">
            <a:normAutofit fontScale="92500" lnSpcReduction="10000"/>
          </a:bodyPr>
          <a:lstStyle>
            <a:defPPr>
              <a:defRPr lang="ru-RU"/>
            </a:defPPr>
          </a:lstStyle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Тема моего проекта: «Разработка мобильного робота с элементами искусственного интеллекта и удаленным веб-управлением» - «проект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Alice’s Bot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». </a:t>
            </a:r>
          </a:p>
          <a:p>
            <a:r>
              <a:rPr lang="en-US" sz="20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	</a:t>
            </a:r>
            <a:r>
              <a:rPr lang="ru-RU" sz="20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Развитие современной робототехники неразрывно связано с компьютерным зрением. В отличие от простых датчиков расстояния, системы визуальной навигации позволяют роботу не просто избегать столкновений, но и идентифицировать объекты. </a:t>
            </a:r>
          </a:p>
          <a:p>
            <a:r>
              <a:rPr lang="ru-RU" sz="20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	В данном проекте реализован алгоритм автономного следования за визуальным маркером </a:t>
            </a:r>
            <a:r>
              <a:rPr lang="ru-RU" sz="2000" kern="100" dirty="0" err="1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ArUco</a:t>
            </a:r>
            <a:r>
              <a:rPr lang="ru-RU" sz="2000" kern="100" dirty="0">
                <a:effectLst/>
                <a:latin typeface="Courier New" panose="02070309020205020404" pitchFamily="49" charset="0"/>
                <a:ea typeface="Aptos" panose="020B0004020202020204" pitchFamily="34" charset="0"/>
                <a:cs typeface="Courier New" panose="02070309020205020404" pitchFamily="49" charset="0"/>
              </a:rPr>
              <a:t>, что является базой для создания складских роботов и персональных ассистентов.</a:t>
            </a:r>
          </a:p>
          <a:p>
            <a:pPr rtl="0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3A6049-1382-F76B-01F2-C36758809F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328" y="0"/>
            <a:ext cx="3852672" cy="316839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70F065-88B5-42B0-1955-AB848AFA7E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328" y="3188132"/>
            <a:ext cx="3852673" cy="369102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061972"/>
            <a:ext cx="7634132" cy="4096512"/>
          </a:xfrm>
          <a:noFill/>
        </p:spPr>
        <p:txBody>
          <a:bodyPr rtlCol="0" anchor="ctr"/>
          <a:lstStyle>
            <a:defPPr>
              <a:defRPr lang="ru-RU"/>
            </a:defPPr>
          </a:lstStyle>
          <a:p>
            <a:b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Главной целью работы стало создание автономного мобильного робота, способного не только управляться дистанционно, но и самостоятельно следовать за оператором по визуальным меткам. </a:t>
            </a:r>
            <a:b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Для достижения этой цели потребовалось спроектировать и собрать работающий прототип устройства, решить задачу по реализации алгоритмов распознавания маркеров и настройке захвата видео в ОС Linux. </a:t>
            </a:r>
            <a:b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Заключительной задачей стала установка кроссплатформенного веб-интерфейса для обеспечения удобной и надежной системы удаленного управления.</a:t>
            </a:r>
          </a:p>
        </p:txBody>
      </p:sp>
      <p:pic>
        <p:nvPicPr>
          <p:cNvPr id="11" name="Рисунок 15" descr="Цифровой фон точек данных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196"/>
            <a:ext cx="12192000" cy="1793181"/>
          </a:xfrm>
          <a:effectLst>
            <a:softEdge rad="317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0AA15D-1AF6-6585-9DBA-714EEA8AAEF4}"/>
              </a:ext>
            </a:extLst>
          </p:cNvPr>
          <p:cNvSpPr txBox="1"/>
          <p:nvPr/>
        </p:nvSpPr>
        <p:spPr>
          <a:xfrm>
            <a:off x="550863" y="580820"/>
            <a:ext cx="4659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>
                <a:latin typeface="+mj-lt"/>
              </a:rPr>
              <a:t>Цели и задачи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7AF947-CF7F-5D96-E56F-D181B078F2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23455" y="2020600"/>
            <a:ext cx="3799391" cy="480087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258" y="318559"/>
            <a:ext cx="5371152" cy="913723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Аппаратная часть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61" y="1669755"/>
            <a:ext cx="7752499" cy="4516161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Сердцем робота стал микрокомпьютер </a:t>
            </a:r>
            <a:r>
              <a:rPr lang="ru-RU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Raspberry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4. Для компьютерного зрения я использовала камеру OV5647. </a:t>
            </a:r>
          </a:p>
          <a:p>
            <a:pPr rtl="0"/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Для создания бота потребовалось 2 желтых ТТ мотора с колесами,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DC-DC 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преобразователь, 2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Li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аккумулятора 18650, драйвер двигателя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L9110S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(впоследствии заменен на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L298N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rtl="0"/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Робот собран с использованием соединительных проводов (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Jumper Wires)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, частично при помощи пайки. </a:t>
            </a:r>
          </a:p>
          <a:p>
            <a:pPr rtl="0"/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Прототип робота был смонтирован на временном  шасси при помощи термоклея, в дальнейшем я смоделировала и распечатала для него на 3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-принтере новый корпус.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2451A3-C025-BC54-1423-31A3050AA9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069945" y="1618622"/>
            <a:ext cx="2486822" cy="3242965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E0F575-A0E7-4A26-3699-BADA196C3C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652" y="4572726"/>
            <a:ext cx="1657216" cy="173356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58777B-5FC4-AD0E-2BB5-738CD5F49A9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1873" y="4572726"/>
            <a:ext cx="1544779" cy="173356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0FB63D-BDB0-4136-7344-CA079F5510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49172" y="352578"/>
            <a:ext cx="1408641" cy="140864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AA0AF0-47B2-9D90-A8E6-0DA612EEA63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044185" y="266"/>
            <a:ext cx="1452675" cy="215729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02" y="669794"/>
            <a:ext cx="7960421" cy="14502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Система питания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02" y="1528773"/>
            <a:ext cx="7300013" cy="4071927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Главная сложность аппаратной части заключалась в том, что </a:t>
            </a:r>
            <a:r>
              <a:rPr lang="ru-RU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Raspberry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очень требовательна к стабильности тока, особенно при нагрузке на процессор во время обработки видео.</a:t>
            </a:r>
          </a:p>
          <a:p>
            <a:pPr marL="0" indent="0" rtl="0">
              <a:buNone/>
            </a:pP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Для решения проблемы просадок напряжения я спроектировала систему на двух аккумуляторах 18650 со встроенной защитой (схема 2S, 7.4В). </a:t>
            </a:r>
          </a:p>
          <a:p>
            <a:pPr marL="0" indent="0" rtl="0">
              <a:buNone/>
            </a:pP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Чтобы понизить напряжение до безопасных 5 В, я использовала импульсный DC-DC преобразователь. Это позволило разделить питание моторов и логики.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461705-8538-06B4-60DA-B7CCC88FC9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31636" y="3363587"/>
            <a:ext cx="3684936" cy="266708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31D14-7864-E02C-B420-D692909511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9947" y="775728"/>
            <a:ext cx="3628314" cy="205641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7" descr="Цифровой фон точек данных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095"/>
            <a:ext cx="12192000" cy="6858000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455" y="252122"/>
            <a:ext cx="8040337" cy="843760"/>
          </a:xfrm>
        </p:spPr>
        <p:txBody>
          <a:bodyPr rtlCol="0"/>
          <a:lstStyle>
            <a:defPPr>
              <a:defRPr lang="ru-RU"/>
            </a:defPPr>
          </a:lstStyle>
          <a:p>
            <a:pPr algn="l"/>
            <a:r>
              <a:rPr lang="ru-RU" sz="4000" dirty="0"/>
              <a:t>Схема подключения </a:t>
            </a:r>
            <a:r>
              <a:rPr lang="en-US" sz="4000" dirty="0"/>
              <a:t>(Hardware)</a:t>
            </a:r>
            <a:endParaRPr lang="ru-RU" sz="4000" dirty="0"/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6450744F-A4B6-FD90-F6DA-4EF9A192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895" y="1504188"/>
            <a:ext cx="7334980" cy="5508431"/>
          </a:xfrm>
        </p:spPr>
        <p:txBody>
          <a:bodyPr rtlCol="0"/>
          <a:lstStyle>
            <a:defPPr>
              <a:defRPr lang="ru-RU"/>
            </a:defPPr>
          </a:lstStyle>
          <a:p>
            <a:pPr algn="l"/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Питание от DC-DC преобразователя подается напрямую на пины GPIO 4 и 6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Raspberry Pi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. Управление двигателями осуществляется через драйвер, подключенный к пинам 17, 27, 22 и 23. Все соединения выполнены с учетом общей "земли" для стабильной передачи сигналов. </a:t>
            </a:r>
          </a:p>
          <a:p>
            <a:pPr algn="l"/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Питание на двигатели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TT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в прототипе было подано напрямую от батарей через драйвер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L9110S</a:t>
            </a: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. К сожалению, во время испытаний, из-за высоких пусковых токов ТТ-моторов базовый драйвер сгорел, и его пришлось заменить на более мощный модуль L298N (на рисунках изображены схема подключения и первый рабочий прототип устройства).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433D187-B155-A457-0E35-873405FFC64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749" y="3480294"/>
            <a:ext cx="3631032" cy="346511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56C7AA-C935-1FBA-C8DA-60D93EF2141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9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749" y="-25095"/>
            <a:ext cx="3685251" cy="346511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" name="Полилиния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71" y="361255"/>
            <a:ext cx="7207448" cy="812735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algn="l"/>
            <a:r>
              <a:rPr lang="ru-RU" sz="3600" dirty="0"/>
              <a:t>Шасси и компоновка</a:t>
            </a:r>
            <a:endParaRPr lang="ru-RU" sz="36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217CE02-876C-7E1A-1F60-3C2BA2C1797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57771" y="1331791"/>
            <a:ext cx="7731266" cy="5111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После проверки работы робота на временном шасси, я решила улучшить его. </a:t>
            </a:r>
          </a:p>
          <a:p>
            <a:pPr algn="l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Основные элементы корпуса и крепления изготовлены с применением аддитивных технологий (3D-печать). Это позволило спроектировать посадочные места под электронные компоненты (</a:t>
            </a:r>
            <a:r>
              <a:rPr lang="ru-RU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Raspberry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держатель аккумуляторов, моторы).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Специально для конкурса была смоделирована и напечатана </a:t>
            </a:r>
            <a:r>
              <a:rPr lang="ru-RU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кастомная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верхняя крышка.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Тяжелые элементы (аккумулятор и моторы) расположены максимально низко для снижения центра тяжести.</a:t>
            </a: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ru-RU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В качестве пассивной точки опоры используется самодельная шариковая опора. Вместо покупки готовой детали, был применен творческий подход: был взят гладкий шар от роликового дезодоранта.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522991" y="5519947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71DE44-8025-6B26-FF4A-4E27DE8357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603" y="30414"/>
            <a:ext cx="3660875" cy="339858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3D6A987-437D-7CA4-608A-4A33A845DE3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595" y="3418197"/>
            <a:ext cx="3638397" cy="340938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21418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89" y="562647"/>
            <a:ext cx="5829249" cy="133200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600" dirty="0"/>
              <a:t>Программная среда </a:t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40B1C7-1D8D-618D-DE63-C196EF25CBC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50863" y="3348281"/>
            <a:ext cx="53358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E74E03-E799-4AC6-CBB5-1A5207CC4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" y="1407252"/>
            <a:ext cx="667969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Базовый язык и ОС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Проект написан на Python 3 и работает под управлением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Raspberry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OS (Linux).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Компьютерное зрение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Используется библиотека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OpenCV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для распознавания пространственных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ArUco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-маркеров в реальном времени, а также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для расчета векторов движения и расстояний.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Веб-сервер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ru-RU" alt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реализован на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Flask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Он поднимает локальный веб-сервер, транслирует видеопоток в формате MJPEG и принимает HTTP-запросы от пользователя.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Взаимодействие с аппаратной частью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Управление мотор-редукторами реализовано через библиотеку </a:t>
            </a:r>
            <a:r>
              <a:rPr kumimoji="0" lang="ru-RU" altLang="ru-RU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GPIOZero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а захват кадров — через Picamera2.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A1D01C-65F9-7DA8-0543-CB1FA82CFC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842" y="777239"/>
            <a:ext cx="4629177" cy="540224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8" name="Полилиния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98" y="378683"/>
            <a:ext cx="5119596" cy="967234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Алгоритм движения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217CE02-876C-7E1A-1F60-3C2BA2C1797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12356" y="1951151"/>
            <a:ext cx="7237767" cy="389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19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Для работы бота я использовала технологию </a:t>
            </a:r>
            <a:r>
              <a:rPr lang="en-US" altLang="ru-RU" sz="19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ArUco</a:t>
            </a:r>
            <a:r>
              <a:rPr lang="en-US" altLang="ru-RU" sz="19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altLang="ru-RU" sz="19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со словарем «DICT_4X4_50»</a:t>
            </a:r>
            <a:r>
              <a:rPr lang="en-US" altLang="ru-RU" sz="19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endParaRPr lang="ru-RU" altLang="ru-RU" sz="19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indent="-28575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ru-RU" altLang="ru-RU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19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Корректировка коэффициентов и визуальный контроль по камере осуществляется через </a:t>
            </a:r>
            <a:r>
              <a:rPr lang="en-US" altLang="ru-RU" sz="19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VNC </a:t>
            </a:r>
            <a:r>
              <a:rPr lang="ru-RU" altLang="ru-RU" sz="19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сервер, установленный в ОС робота</a:t>
            </a:r>
            <a:r>
              <a:rPr lang="en-US" altLang="ru-RU" sz="19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</a:t>
            </a:r>
            <a:endParaRPr lang="ru-RU" altLang="ru-RU" sz="19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9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Для предотвращения столкновений я реализовала функцию "Автостоп". Робот анализирует ширину маркера в пикселях: если она превышает 180 единиц, значит, объект находится слишком близко, и выполнение программы переходит в режим ожидания. </a:t>
            </a:r>
            <a:endParaRPr kumimoji="0" lang="ru-RU" altLang="ru-RU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155A9E-3C51-B11E-831F-351589AD8F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8406" y="0"/>
            <a:ext cx="4153593" cy="360991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E8A641-15CE-6513-7274-092E7880C3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8406" y="3576063"/>
            <a:ext cx="3894228" cy="340692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6257_TF33713516_Win32" id="{06EABBEA-3AAF-44A0-915C-8FB22919E62B}" vid="{153AF236-5B2D-4019-8D59-27DF8338828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loat">
    <a:dk1>
      <a:sysClr val="windowText" lastClr="000000"/>
    </a:dk1>
    <a:lt1>
      <a:sysClr val="window" lastClr="FFFFFF"/>
    </a:lt1>
    <a:dk2>
      <a:srgbClr val="1B192E"/>
    </a:dk2>
    <a:lt2>
      <a:srgbClr val="EAE5EB"/>
    </a:lt2>
    <a:accent1>
      <a:srgbClr val="13BE89"/>
    </a:accent1>
    <a:accent2>
      <a:srgbClr val="12B1BF"/>
    </a:accent2>
    <a:accent3>
      <a:srgbClr val="D40AA8"/>
    </a:accent3>
    <a:accent4>
      <a:srgbClr val="B86E62"/>
    </a:accent4>
    <a:accent5>
      <a:srgbClr val="A3A3C1"/>
    </a:accent5>
    <a:accent6>
      <a:srgbClr val="37335B"/>
    </a:accent6>
    <a:hlink>
      <a:srgbClr val="0066FF"/>
    </a:hlink>
    <a:folHlink>
      <a:srgbClr val="6666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</TotalTime>
  <Words>1355</Words>
  <Application>Microsoft Office PowerPoint</Application>
  <PresentationFormat>Широкоэкранный</PresentationFormat>
  <Paragraphs>105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Walbaum Display</vt:lpstr>
      <vt:lpstr>3DFloatVTI</vt:lpstr>
      <vt:lpstr>Ученицы 9А класса  Школы №282  г. Санкт-Петербурга  Ковалевой Алисы Ивановны </vt:lpstr>
      <vt:lpstr>Вступление </vt:lpstr>
      <vt:lpstr>  Главной целью работы стало создание автономного мобильного робота, способного не только управляться дистанционно, но и самостоятельно следовать за оператором по визуальным меткам.   Для достижения этой цели потребовалось спроектировать и собрать работающий прототип устройства, решить задачу по реализации алгоритмов распознавания маркеров и настройке захвата видео в ОС Linux.   Заключительной задачей стала установка кроссплатформенного веб-интерфейса для обеспечения удобной и надежной системы удаленного управления.</vt:lpstr>
      <vt:lpstr>Аппаратная часть</vt:lpstr>
      <vt:lpstr>Система питания</vt:lpstr>
      <vt:lpstr>Схема подключения (Hardware)</vt:lpstr>
      <vt:lpstr>Шасси и компоновка</vt:lpstr>
      <vt:lpstr>Программная среда  </vt:lpstr>
      <vt:lpstr>Алгоритм движения</vt:lpstr>
      <vt:lpstr>Компьютерное зрение</vt:lpstr>
      <vt:lpstr>Веб-интерфейс и система управления</vt:lpstr>
      <vt:lpstr>Демонстрация работы</vt:lpstr>
      <vt:lpstr>Стратегии применения</vt:lpstr>
      <vt:lpstr>Итоги и перспективы </vt:lpstr>
      <vt:lpstr>Спасибо за внимание.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Иван Ковалёв</dc:creator>
  <cp:lastModifiedBy>Иван Ковалёв</cp:lastModifiedBy>
  <cp:revision>98</cp:revision>
  <dcterms:created xsi:type="dcterms:W3CDTF">2026-02-20T16:07:19Z</dcterms:created>
  <dcterms:modified xsi:type="dcterms:W3CDTF">2026-02-23T17:54:44Z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